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301" r:id="rId5"/>
    <p:sldId id="265" r:id="rId6"/>
    <p:sldId id="317" r:id="rId7"/>
    <p:sldId id="318" r:id="rId8"/>
    <p:sldId id="316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5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CC"/>
    <a:srgbClr val="8F2CFF"/>
    <a:srgbClr val="1196CC"/>
    <a:srgbClr val="10AAE6"/>
    <a:srgbClr val="00E7BA"/>
    <a:srgbClr val="8F75FF"/>
    <a:srgbClr val="F8F9FA"/>
    <a:srgbClr val="FE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84" autoAdjust="0"/>
    <p:restoredTop sz="93758" autoAdjust="0"/>
  </p:normalViewPr>
  <p:slideViewPr>
    <p:cSldViewPr snapToGrid="0">
      <p:cViewPr varScale="1">
        <p:scale>
          <a:sx n="67" d="100"/>
          <a:sy n="67" d="100"/>
        </p:scale>
        <p:origin x="176" y="944"/>
      </p:cViewPr>
      <p:guideLst>
        <p:guide orient="horz" pos="2455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D0365-401A-44AB-A053-8319646CC396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D4552-31DE-4EB1-84C4-0C8C8D4094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142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2.jpeg>
</file>

<file path=ppt/media/image3.png>
</file>

<file path=ppt/media/image4.sv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391179-E2D5-4A8B-93BD-A229B946FA80}" type="datetimeFigureOut">
              <a:rPr lang="fr-FR" smtClean="0"/>
              <a:t>15/09/2021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224D6-F7AD-4ABD-B3C8-A79A486C7F9F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4337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gepeople.com/about-us/news-hub/how-to-identify-develop-high-potential-employees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shl.com/en/solutions/identify-develop-leaders/high-potential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gepeople.com/about-us/news-hub/how-to-identify-develop-high-potential-employees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shl.com/en/solutions/identify-develop-leaders/high-potential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gepeople.com/about-us/news-hub/how-to-identify-develop-high-potential-employees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shl.com/en/solutions/identify-develop-leaders/high-potential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224D6-F7AD-4ABD-B3C8-A79A486C7F9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781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224D6-F7AD-4ABD-B3C8-A79A486C7F9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0455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Source: </a:t>
            </a:r>
            <a:r>
              <a:rPr lang="fr-FR" dirty="0">
                <a:hlinkClick r:id="rId3"/>
              </a:rPr>
              <a:t>https://www.sagepeople.com/about-us/news-hub/how-to-identify-develop-high-potential-employees/#</a:t>
            </a:r>
            <a:endParaRPr lang="fr-FR" dirty="0"/>
          </a:p>
          <a:p>
            <a:r>
              <a:rPr lang="fr-FR" dirty="0">
                <a:hlinkClick r:id="rId4"/>
              </a:rPr>
              <a:t>https://www.shl.com/en/solutions/identify-develop-leaders/high-potential/</a:t>
            </a:r>
            <a:endParaRPr lang="fr-FR" dirty="0"/>
          </a:p>
          <a:p>
            <a:endParaRPr lang="fr-FR" dirty="0"/>
          </a:p>
          <a:p>
            <a:r>
              <a:rPr lang="en-US" sz="1199" b="0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Saville and </a:t>
            </a:r>
            <a:r>
              <a:rPr lang="en-US" sz="1199" b="0" i="0" kern="1200" dirty="0" err="1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Holdsworth</a:t>
            </a:r>
            <a:r>
              <a:rPr lang="en-US" sz="1199" b="0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 Limited (</a:t>
            </a:r>
            <a:r>
              <a:rPr lang="en-US" sz="1199" b="1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SHL</a:t>
            </a:r>
            <a:r>
              <a:rPr lang="en-US" sz="1199" b="0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) is an international company that designs personality, behavioural and ability tests.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18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Source: </a:t>
            </a:r>
            <a:r>
              <a:rPr lang="fr-FR" dirty="0">
                <a:hlinkClick r:id="rId3"/>
              </a:rPr>
              <a:t>https://www.sagepeople.com/about-us/news-hub/how-to-identify-develop-high-potential-employees/#</a:t>
            </a:r>
            <a:endParaRPr lang="fr-FR" dirty="0"/>
          </a:p>
          <a:p>
            <a:r>
              <a:rPr lang="fr-FR" dirty="0">
                <a:hlinkClick r:id="rId4"/>
              </a:rPr>
              <a:t>https://www.shl.com/en/solutions/identify-develop-leaders/high-potential/</a:t>
            </a:r>
            <a:endParaRPr lang="fr-FR" dirty="0"/>
          </a:p>
          <a:p>
            <a:endParaRPr lang="fr-FR" dirty="0"/>
          </a:p>
          <a:p>
            <a:r>
              <a:rPr lang="en-US" sz="1199" b="0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Saville and </a:t>
            </a:r>
            <a:r>
              <a:rPr lang="en-US" sz="1199" b="0" i="0" kern="1200" dirty="0" err="1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Holdsworth</a:t>
            </a:r>
            <a:r>
              <a:rPr lang="en-US" sz="1199" b="0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 Limited (</a:t>
            </a:r>
            <a:r>
              <a:rPr lang="en-US" sz="1199" b="1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SHL</a:t>
            </a:r>
            <a:r>
              <a:rPr lang="en-US" sz="1199" b="0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) is an international company that designs personality, behavioural and ability tests.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411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Source: </a:t>
            </a:r>
            <a:r>
              <a:rPr lang="fr-FR" dirty="0">
                <a:hlinkClick r:id="rId3"/>
              </a:rPr>
              <a:t>https://www.sagepeople.com/about-us/news-hub/how-to-identify-develop-high-potential-employees/#</a:t>
            </a:r>
            <a:endParaRPr lang="fr-FR" dirty="0"/>
          </a:p>
          <a:p>
            <a:r>
              <a:rPr lang="fr-FR" dirty="0">
                <a:hlinkClick r:id="rId4"/>
              </a:rPr>
              <a:t>https://www.shl.com/en/solutions/identify-develop-leaders/high-potential/</a:t>
            </a:r>
            <a:endParaRPr lang="fr-FR" dirty="0"/>
          </a:p>
          <a:p>
            <a:endParaRPr lang="fr-FR" dirty="0"/>
          </a:p>
          <a:p>
            <a:r>
              <a:rPr lang="en-US" sz="1199" b="0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Saville and </a:t>
            </a:r>
            <a:r>
              <a:rPr lang="en-US" sz="1199" b="0" i="0" kern="1200" dirty="0" err="1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Holdsworth</a:t>
            </a:r>
            <a:r>
              <a:rPr lang="en-US" sz="1199" b="0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 Limited (</a:t>
            </a:r>
            <a:r>
              <a:rPr lang="en-US" sz="1199" b="1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SHL</a:t>
            </a:r>
            <a:r>
              <a:rPr lang="en-US" sz="1199" b="0" i="0" kern="1200" dirty="0">
                <a:solidFill>
                  <a:schemeClr val="tx1"/>
                </a:solidFill>
                <a:effectLst/>
                <a:latin typeface="Franklin Gothic Book" charset="0"/>
                <a:ea typeface="+mn-ea"/>
                <a:cs typeface="+mn-cs"/>
              </a:rPr>
              <a:t>) is an international company that designs personality, behavioural and ability tests.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519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CA68D0-49A6-DB4C-B99A-EDCCE2DBE9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  <p:sp>
        <p:nvSpPr>
          <p:cNvPr id="10" name="Title 1"/>
          <p:cNvSpPr txBox="1">
            <a:spLocks/>
          </p:cNvSpPr>
          <p:nvPr userDrawn="1"/>
        </p:nvSpPr>
        <p:spPr>
          <a:xfrm>
            <a:off x="1524000" y="3649856"/>
            <a:ext cx="9144000" cy="4889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aseline="0">
                <a:solidFill>
                  <a:schemeClr val="bg2"/>
                </a:solidFill>
              </a:rPr>
              <a:t>System </a:t>
            </a:r>
            <a:r>
              <a:rPr lang="en-US" sz="2000" baseline="0" dirty="0">
                <a:solidFill>
                  <a:schemeClr val="bg2"/>
                </a:solidFill>
              </a:rPr>
              <a:t>Training</a:t>
            </a:r>
            <a:endParaRPr lang="en-GB" sz="2000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/>
          <p:cNvCxnSpPr>
            <a:cxnSpLocks/>
          </p:cNvCxnSpPr>
          <p:nvPr userDrawn="1"/>
        </p:nvCxnSpPr>
        <p:spPr>
          <a:xfrm>
            <a:off x="4224000" y="3509963"/>
            <a:ext cx="3744000" cy="0"/>
          </a:xfrm>
          <a:prstGeom prst="line">
            <a:avLst/>
          </a:prstGeom>
          <a:ln w="158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138103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4834C5-8924-4661-B86A-E64540BD8B68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6803186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4834C5-8924-4661-B86A-E64540BD8B68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3412388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4834C5-8924-4661-B86A-E64540BD8B68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239894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 image + cop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34102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1">
                <a:latin typeface="Franklin Gothic Book" charset="0"/>
              </a:defRPr>
            </a:lvl1pPr>
          </a:lstStyle>
          <a:p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81716" y="4807332"/>
            <a:ext cx="9228571" cy="1241269"/>
          </a:xfrm>
        </p:spPr>
        <p:txBody>
          <a:bodyPr>
            <a:normAutofit/>
          </a:bodyPr>
          <a:lstStyle>
            <a:lvl1pPr algn="ctr">
              <a:defRPr sz="1400">
                <a:solidFill>
                  <a:srgbClr val="404040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Placeholder 3"/>
          <p:cNvSpPr>
            <a:spLocks noGrp="1"/>
          </p:cNvSpPr>
          <p:nvPr>
            <p:ph type="title"/>
          </p:nvPr>
        </p:nvSpPr>
        <p:spPr>
          <a:xfrm>
            <a:off x="1481716" y="3461063"/>
            <a:ext cx="9228571" cy="112170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481715" y="4585279"/>
            <a:ext cx="922857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134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ver image + copy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5172790" y="896939"/>
            <a:ext cx="6440879" cy="4917266"/>
          </a:xfrm>
        </p:spPr>
        <p:txBody>
          <a:bodyPr anchor="ctr" anchorCtr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446572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1">
                <a:latin typeface="Franklin Gothic Book" charset="0"/>
              </a:defRPr>
            </a:lvl1pPr>
          </a:lstStyle>
          <a:p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26219" y="2746015"/>
            <a:ext cx="3142021" cy="112170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414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latin typeface="Franklin Gothic Book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043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s | Big Idea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190935" y="1131888"/>
            <a:ext cx="9725971" cy="4572000"/>
          </a:xfrm>
        </p:spPr>
        <p:txBody>
          <a:bodyPr anchor="ctr" anchorCtr="0">
            <a:normAutofit/>
          </a:bodyPr>
          <a:lstStyle>
            <a:lvl1pPr algn="ctr">
              <a:defRPr sz="44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  <a:latin typeface="+mj-lt"/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  <a:latin typeface="+mj-lt"/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  <a:latin typeface="+mj-lt"/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11186728" y="6449518"/>
            <a:ext cx="478993" cy="169259"/>
          </a:xfrm>
          <a:prstGeom prst="rect">
            <a:avLst/>
          </a:prstGeom>
          <a:noFill/>
        </p:spPr>
        <p:txBody>
          <a:bodyPr wrap="square" lIns="91422" tIns="45711" rIns="0" bIns="45711" rtlCol="0">
            <a:spAutoFit/>
          </a:bodyPr>
          <a:lstStyle/>
          <a:p>
            <a:pPr algn="r"/>
            <a:fld id="{260E2A6B-A809-4840-BF14-8648BC0BDF87}" type="slidenum">
              <a:rPr lang="id-ID" sz="500" b="0" i="0" smtClean="0">
                <a:solidFill>
                  <a:schemeClr val="bg1">
                    <a:lumMod val="95000"/>
                  </a:schemeClr>
                </a:solidFill>
                <a:latin typeface="Franklin Gothic Book" charset="0"/>
                <a:ea typeface="Franklin Gothic Book" charset="0"/>
                <a:cs typeface="Franklin Gothic Book" charset="0"/>
              </a:rPr>
              <a:pPr algn="r"/>
              <a:t>‹Nº›</a:t>
            </a:fld>
            <a:r>
              <a:rPr lang="id-ID" sz="500" b="0" i="0" dirty="0">
                <a:solidFill>
                  <a:schemeClr val="bg1">
                    <a:lumMod val="95000"/>
                  </a:schemeClr>
                </a:solidFill>
                <a:latin typeface="Franklin Gothic Book" charset="0"/>
                <a:ea typeface="Franklin Gothic Book" charset="0"/>
                <a:cs typeface="Franklin Gothic Book" charset="0"/>
              </a:rPr>
              <a:t>  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430418" y="5952566"/>
            <a:ext cx="968440" cy="905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409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s | Big Ideas"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190935" y="1131888"/>
            <a:ext cx="9725971" cy="4572000"/>
          </a:xfrm>
        </p:spPr>
        <p:txBody>
          <a:bodyPr anchor="ctr" anchorCtr="0">
            <a:normAutofit/>
          </a:bodyPr>
          <a:lstStyle>
            <a:lvl1pPr algn="ctr">
              <a:defRPr sz="44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  <a:latin typeface="+mj-lt"/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  <a:latin typeface="+mj-lt"/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  <a:latin typeface="+mj-lt"/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11186728" y="6449518"/>
            <a:ext cx="478993" cy="169259"/>
          </a:xfrm>
          <a:prstGeom prst="rect">
            <a:avLst/>
          </a:prstGeom>
          <a:noFill/>
        </p:spPr>
        <p:txBody>
          <a:bodyPr wrap="square" lIns="91422" tIns="45711" rIns="0" bIns="45711" rtlCol="0">
            <a:spAutoFit/>
          </a:bodyPr>
          <a:lstStyle/>
          <a:p>
            <a:pPr algn="r"/>
            <a:fld id="{260E2A6B-A809-4840-BF14-8648BC0BDF87}" type="slidenum">
              <a:rPr lang="id-ID" sz="500" b="0" i="0" smtClean="0">
                <a:solidFill>
                  <a:schemeClr val="bg1">
                    <a:lumMod val="95000"/>
                  </a:schemeClr>
                </a:solidFill>
                <a:latin typeface="Franklin Gothic Book" charset="0"/>
                <a:ea typeface="Franklin Gothic Book" charset="0"/>
                <a:cs typeface="Franklin Gothic Book" charset="0"/>
              </a:rPr>
              <a:pPr algn="r"/>
              <a:t>‹Nº›</a:t>
            </a:fld>
            <a:r>
              <a:rPr lang="id-ID" sz="500" b="0" i="0" dirty="0">
                <a:solidFill>
                  <a:schemeClr val="bg1">
                    <a:lumMod val="95000"/>
                  </a:schemeClr>
                </a:solidFill>
                <a:latin typeface="Franklin Gothic Book" charset="0"/>
                <a:ea typeface="Franklin Gothic Book" charset="0"/>
                <a:cs typeface="Franklin Gothic Book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911093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4128"/>
            <a:ext cx="10515600" cy="1015200"/>
          </a:xfrm>
        </p:spPr>
        <p:txBody>
          <a:bodyPr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1625"/>
            <a:ext cx="10515600" cy="47196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1314949"/>
            <a:ext cx="10515600" cy="3605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76403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777" userDrawn="1">
          <p15:clr>
            <a:srgbClr val="FBAE40"/>
          </p15:clr>
        </p15:guide>
        <p15:guide id="4" orient="horz" pos="119" userDrawn="1">
          <p15:clr>
            <a:srgbClr val="FBAE40"/>
          </p15:clr>
        </p15:guide>
        <p15:guide id="5" pos="529" userDrawn="1">
          <p15:clr>
            <a:srgbClr val="FBAE40"/>
          </p15:clr>
        </p15:guide>
        <p15:guide id="6" pos="7151" userDrawn="1">
          <p15:clr>
            <a:srgbClr val="FBAE40"/>
          </p15:clr>
        </p15:guide>
        <p15:guide id="7" orient="horz" pos="388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4834C5-8924-4661-B86A-E64540BD8B68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6355265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61625"/>
            <a:ext cx="5181600" cy="4715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61625"/>
            <a:ext cx="5181600" cy="4715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8868946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9451" y="0"/>
            <a:ext cx="3650149" cy="6858000"/>
          </a:xfrm>
        </p:spPr>
        <p:txBody>
          <a:bodyPr anchor="ctr" anchorCtr="0">
            <a:noAutofit/>
          </a:bodyPr>
          <a:lstStyle>
            <a:lvl1pPr marL="0" indent="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660312"/>
            <a:ext cx="3584511" cy="1264362"/>
          </a:xfrm>
        </p:spPr>
        <p:txBody>
          <a:bodyPr vert="horz" lIns="91440" tIns="45720" rIns="91440" bIns="45720" rtlCol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2400" b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5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2597342"/>
            <a:ext cx="3920413" cy="159029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GB" sz="3200" dirty="0"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427F51D-4FDA-CF41-83B0-13FE1283311F}"/>
              </a:ext>
            </a:extLst>
          </p:cNvPr>
          <p:cNvCxnSpPr/>
          <p:nvPr userDrawn="1"/>
        </p:nvCxnSpPr>
        <p:spPr>
          <a:xfrm>
            <a:off x="933062" y="3985589"/>
            <a:ext cx="143691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ABAEA2E-FA52-D54B-85D9-DBC2043DFB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53859" y="0"/>
            <a:ext cx="3717925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06417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GB" sz="2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4834C5-8924-4661-B86A-E64540BD8B68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46472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4834C5-8924-4661-B86A-E64540BD8B68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381105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4834C5-8924-4661-B86A-E64540BD8B68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454627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algn="ctr">
              <a:defRPr sz="3200">
                <a:solidFill>
                  <a:srgbClr val="CC00C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311521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06208"/>
            <a:ext cx="10515600" cy="1015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80590"/>
            <a:ext cx="10515600" cy="47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5B992-917E-4730-A628-DA30A6B2357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1589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717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709" r:id="rId13"/>
    <p:sldLayoutId id="2147483713" r:id="rId14"/>
    <p:sldLayoutId id="2147483715" r:id="rId15"/>
    <p:sldLayoutId id="2147483716" r:id="rId16"/>
    <p:sldLayoutId id="2147483718" r:id="rId17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2800" b="1" kern="1200" dirty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Facebook Comment </a:t>
            </a:r>
            <a:br>
              <a:rPr lang="en-GB" dirty="0">
                <a:solidFill>
                  <a:schemeClr val="bg2"/>
                </a:solidFill>
              </a:rPr>
            </a:br>
            <a:r>
              <a:rPr lang="en-GB" dirty="0">
                <a:solidFill>
                  <a:schemeClr val="bg2"/>
                </a:solidFill>
              </a:rPr>
              <a:t>Volume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551CCC-F163-49CB-B6CA-19FDE89836D3}"/>
              </a:ext>
            </a:extLst>
          </p:cNvPr>
          <p:cNvSpPr/>
          <p:nvPr/>
        </p:nvSpPr>
        <p:spPr>
          <a:xfrm>
            <a:off x="3280562" y="370303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chemeClr val="accent6"/>
                </a:solidFill>
                <a:highlight>
                  <a:srgbClr val="000000"/>
                </a:highlight>
              </a:rPr>
              <a:t> </a:t>
            </a:r>
            <a:r>
              <a:rPr lang="es-ES" dirty="0" err="1">
                <a:solidFill>
                  <a:schemeClr val="accent6"/>
                </a:solidFill>
                <a:highlight>
                  <a:srgbClr val="000000"/>
                </a:highlight>
              </a:rPr>
              <a:t>dfddfghfdhsdfhdfshfshfdshdfshdfshfdshdfshdfshf</a:t>
            </a:r>
            <a:endParaRPr lang="en-US" dirty="0">
              <a:solidFill>
                <a:schemeClr val="accent6"/>
              </a:solidFill>
              <a:highlight>
                <a:srgbClr val="000000"/>
              </a:highlight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7229E8B-D288-40B4-99C0-D6E86D9CF25E}"/>
              </a:ext>
            </a:extLst>
          </p:cNvPr>
          <p:cNvSpPr txBox="1">
            <a:spLocks/>
          </p:cNvSpPr>
          <p:nvPr/>
        </p:nvSpPr>
        <p:spPr>
          <a:xfrm>
            <a:off x="1275805" y="311041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>
                <a:solidFill>
                  <a:schemeClr val="bg2"/>
                </a:solidFill>
              </a:rPr>
              <a:t>Minería de datos</a:t>
            </a:r>
            <a:endParaRPr lang="es-ES" sz="2800" dirty="0">
              <a:solidFill>
                <a:schemeClr val="bg2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DA28286-AD17-449C-B044-30577EB1DD59}"/>
              </a:ext>
            </a:extLst>
          </p:cNvPr>
          <p:cNvSpPr txBox="1">
            <a:spLocks/>
          </p:cNvSpPr>
          <p:nvPr/>
        </p:nvSpPr>
        <p:spPr>
          <a:xfrm>
            <a:off x="1524000" y="4072365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dirty="0">
                <a:solidFill>
                  <a:schemeClr val="bg2"/>
                </a:solidFill>
              </a:rPr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4169203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238790" y="933854"/>
            <a:ext cx="6483518" cy="51371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b="1" dirty="0" err="1">
                <a:solidFill>
                  <a:schemeClr val="accent1"/>
                </a:solidFill>
              </a:rPr>
              <a:t>Explicación</a:t>
            </a:r>
            <a:r>
              <a:rPr lang="en-GB" sz="2800" b="1" dirty="0">
                <a:solidFill>
                  <a:schemeClr val="accent1"/>
                </a:solidFill>
              </a:rPr>
              <a:t> de la base de </a:t>
            </a:r>
            <a:r>
              <a:rPr lang="en-GB" sz="2800" b="1" dirty="0" err="1">
                <a:solidFill>
                  <a:schemeClr val="accent1"/>
                </a:solidFill>
              </a:rPr>
              <a:t>datos</a:t>
            </a:r>
            <a:endParaRPr lang="en-GB" sz="28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GB" sz="2400" dirty="0"/>
          </a:p>
          <a:p>
            <a:pPr marL="355600" lvl="1" indent="-333375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 err="1"/>
              <a:t>Características</a:t>
            </a:r>
            <a:endParaRPr lang="en-US" dirty="0"/>
          </a:p>
          <a:p>
            <a:pPr marL="355600" lvl="1" indent="-333375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atributos</a:t>
            </a:r>
            <a:endParaRPr lang="en-US" dirty="0"/>
          </a:p>
          <a:p>
            <a:pPr marL="355600" lvl="1" indent="-333375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Variables</a:t>
            </a:r>
          </a:p>
          <a:p>
            <a:pPr marL="355600" lvl="1" indent="-333375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 err="1"/>
              <a:t>Área</a:t>
            </a:r>
            <a:r>
              <a:rPr lang="en-US" dirty="0"/>
              <a:t> al que </a:t>
            </a:r>
            <a:r>
              <a:rPr lang="en-US" dirty="0" err="1"/>
              <a:t>pertenecen</a:t>
            </a:r>
            <a:r>
              <a:rPr lang="en-US" dirty="0"/>
              <a:t> los </a:t>
            </a:r>
            <a:r>
              <a:rPr lang="en-US" dirty="0" err="1"/>
              <a:t>datos</a:t>
            </a:r>
            <a:endParaRPr lang="en-US" dirty="0"/>
          </a:p>
          <a:p>
            <a:pPr marL="355600" lvl="1" indent="-333375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GB" sz="24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E717FAE-03DD-AC4A-A3A5-99C6725EB16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87" r="28387"/>
          <a:stretch>
            <a:fillRect/>
          </a:stretch>
        </p:blipFill>
        <p:spPr/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0B0F975A-540D-D043-B851-6C2C2AB40CCE}"/>
              </a:ext>
            </a:extLst>
          </p:cNvPr>
          <p:cNvSpPr txBox="1">
            <a:spLocks/>
          </p:cNvSpPr>
          <p:nvPr/>
        </p:nvSpPr>
        <p:spPr>
          <a:xfrm>
            <a:off x="838199" y="2597342"/>
            <a:ext cx="2797099" cy="15902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079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96186"/>
            <a:ext cx="10515600" cy="1015200"/>
          </a:xfrm>
        </p:spPr>
        <p:txBody>
          <a:bodyPr/>
          <a:lstStyle/>
          <a:p>
            <a:pPr algn="l"/>
            <a:r>
              <a:rPr lang="en-GB" dirty="0" err="1"/>
              <a:t>Problema</a:t>
            </a:r>
            <a:r>
              <a:rPr lang="en-GB" dirty="0"/>
              <a:t> de </a:t>
            </a:r>
            <a:r>
              <a:rPr lang="en-GB" dirty="0" err="1"/>
              <a:t>aprendizaje</a:t>
            </a:r>
            <a:br>
              <a:rPr lang="en-GB" dirty="0"/>
            </a:br>
            <a:r>
              <a:rPr lang="en-GB" dirty="0" err="1"/>
              <a:t>supervisado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1711580" y="2211386"/>
            <a:ext cx="3584575" cy="245104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GB" sz="1800" dirty="0"/>
          </a:p>
          <a:p>
            <a:pPr marL="0" indent="0" algn="ctr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b="1" dirty="0" err="1"/>
              <a:t>Regresión</a:t>
            </a:r>
            <a:endParaRPr lang="en-GB" sz="1800" dirty="0"/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La </a:t>
            </a:r>
            <a:r>
              <a:rPr lang="en-US" sz="1800" dirty="0" err="1">
                <a:solidFill>
                  <a:srgbClr val="000000"/>
                </a:solidFill>
              </a:rPr>
              <a:t>tarea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err="1">
                <a:solidFill>
                  <a:srgbClr val="000000"/>
                </a:solidFill>
              </a:rPr>
              <a:t>asociada</a:t>
            </a:r>
            <a:r>
              <a:rPr lang="en-US" sz="1800" dirty="0">
                <a:solidFill>
                  <a:srgbClr val="000000"/>
                </a:solidFill>
              </a:rPr>
              <a:t> con la base de </a:t>
            </a:r>
            <a:r>
              <a:rPr lang="en-US" sz="1800" dirty="0" err="1">
                <a:solidFill>
                  <a:srgbClr val="000000"/>
                </a:solidFill>
              </a:rPr>
              <a:t>datos</a:t>
            </a:r>
            <a:r>
              <a:rPr lang="en-US" sz="1800" dirty="0">
                <a:solidFill>
                  <a:srgbClr val="000000"/>
                </a:solidFill>
              </a:rPr>
              <a:t> es </a:t>
            </a:r>
            <a:r>
              <a:rPr lang="en-US" sz="1800" dirty="0" err="1">
                <a:solidFill>
                  <a:srgbClr val="000000"/>
                </a:solidFill>
              </a:rPr>
              <a:t>predecir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err="1">
                <a:solidFill>
                  <a:srgbClr val="000000"/>
                </a:solidFill>
              </a:rPr>
              <a:t>cuántos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err="1">
                <a:solidFill>
                  <a:srgbClr val="000000"/>
                </a:solidFill>
              </a:rPr>
              <a:t>comentarios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err="1">
                <a:solidFill>
                  <a:srgbClr val="000000"/>
                </a:solidFill>
              </a:rPr>
              <a:t>va</a:t>
            </a:r>
            <a:r>
              <a:rPr lang="en-US" sz="1800" dirty="0">
                <a:solidFill>
                  <a:srgbClr val="000000"/>
                </a:solidFill>
              </a:rPr>
              <a:t> a </a:t>
            </a:r>
            <a:r>
              <a:rPr lang="en-US" sz="1800" dirty="0" err="1">
                <a:solidFill>
                  <a:srgbClr val="000000"/>
                </a:solidFill>
              </a:rPr>
              <a:t>recibir</a:t>
            </a:r>
            <a:r>
              <a:rPr lang="en-US" sz="1800" dirty="0">
                <a:solidFill>
                  <a:srgbClr val="000000"/>
                </a:solidFill>
              </a:rPr>
              <a:t> un post.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endParaRPr lang="en-GB" sz="18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527D68-792E-F44C-8F05-8D90BE035DCE}"/>
              </a:ext>
            </a:extLst>
          </p:cNvPr>
          <p:cNvCxnSpPr>
            <a:cxnSpLocks/>
          </p:cNvCxnSpPr>
          <p:nvPr/>
        </p:nvCxnSpPr>
        <p:spPr>
          <a:xfrm>
            <a:off x="1770859" y="4849494"/>
            <a:ext cx="3275401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phic 20">
            <a:extLst>
              <a:ext uri="{FF2B5EF4-FFF2-40B4-BE49-F238E27FC236}">
                <a16:creationId xmlns:a16="http://schemas.microsoft.com/office/drawing/2014/main" id="{02E43B7C-8473-5840-892A-458918D669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6388" y="2970709"/>
            <a:ext cx="609600" cy="762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B174AAC-8DB5-B246-B948-BD607588FEA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79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358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A04A9F-85D9-894F-8B66-E9E6E6D5C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97837" y="0"/>
            <a:ext cx="4878602" cy="68580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No </a:t>
            </a:r>
            <a:r>
              <a:rPr lang="fr-FR" sz="2400" dirty="0" err="1"/>
              <a:t>posee</a:t>
            </a:r>
            <a:r>
              <a:rPr lang="fr-FR" sz="2400" dirty="0"/>
              <a:t> </a:t>
            </a:r>
            <a:r>
              <a:rPr lang="fr-FR" sz="2400" dirty="0" err="1"/>
              <a:t>valores</a:t>
            </a:r>
            <a:r>
              <a:rPr lang="fr-FR" sz="2400" dirty="0"/>
              <a:t> </a:t>
            </a:r>
            <a:r>
              <a:rPr lang="fr-FR" sz="2400" dirty="0" err="1"/>
              <a:t>faltantes</a:t>
            </a: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Media (7.32)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Des. </a:t>
            </a:r>
            <a:r>
              <a:rPr lang="en-US" sz="2400" dirty="0" err="1"/>
              <a:t>Estándar</a:t>
            </a:r>
            <a:r>
              <a:rPr lang="en-US" sz="2400" dirty="0"/>
              <a:t> (35.5)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Minimo</a:t>
            </a:r>
            <a:r>
              <a:rPr lang="en-US" sz="2400" dirty="0"/>
              <a:t> (0)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Máximo</a:t>
            </a:r>
            <a:r>
              <a:rPr lang="en-US" sz="2400" dirty="0"/>
              <a:t> (1.305)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476A9D-4409-0F49-94D0-C5D6C5A34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46" y="2372489"/>
            <a:ext cx="2858681" cy="1590292"/>
          </a:xfrm>
        </p:spPr>
        <p:txBody>
          <a:bodyPr>
            <a:normAutofit/>
          </a:bodyPr>
          <a:lstStyle/>
          <a:p>
            <a:r>
              <a:rPr lang="en-GB" dirty="0" err="1"/>
              <a:t>Descripción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Variable Respuesta</a:t>
            </a:r>
            <a:endParaRPr lang="en-US" dirty="0"/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8F503252-81C0-754D-AFE6-6AB19AF3A93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48" r="307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59722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B37DEE-310F-E340-95F8-6F4A5523226B}"/>
              </a:ext>
            </a:extLst>
          </p:cNvPr>
          <p:cNvSpPr/>
          <p:nvPr/>
        </p:nvSpPr>
        <p:spPr>
          <a:xfrm>
            <a:off x="-2" y="1"/>
            <a:ext cx="12192000" cy="1802674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  <a:effectLst>
            <a:innerShdw blurRad="812800" dist="228600" dir="5400000">
              <a:prstClr val="black">
                <a:alpha val="1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AEDE6F0-8867-7D4A-B3D1-12197E38C689}"/>
              </a:ext>
            </a:extLst>
          </p:cNvPr>
          <p:cNvSpPr/>
          <p:nvPr/>
        </p:nvSpPr>
        <p:spPr>
          <a:xfrm>
            <a:off x="3758044" y="757099"/>
            <a:ext cx="4675909" cy="394855"/>
          </a:xfrm>
          <a:prstGeom prst="round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 Same Side Corner Rectangle 2">
            <a:extLst>
              <a:ext uri="{FF2B5EF4-FFF2-40B4-BE49-F238E27FC236}">
                <a16:creationId xmlns:a16="http://schemas.microsoft.com/office/drawing/2014/main" id="{84D55AED-E6F6-E947-9DA5-D2F522CA5606}"/>
              </a:ext>
            </a:extLst>
          </p:cNvPr>
          <p:cNvSpPr/>
          <p:nvPr/>
        </p:nvSpPr>
        <p:spPr>
          <a:xfrm rot="16200000">
            <a:off x="4900198" y="-337592"/>
            <a:ext cx="358446" cy="2598865"/>
          </a:xfrm>
          <a:prstGeom prst="round2Same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4FE84C4-F4C4-EB4F-906F-C850617B1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646" y="1802675"/>
            <a:ext cx="6678214" cy="5059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7BFF21A8-9BC6-9045-A4B7-1EA9413A4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896" y="4028374"/>
            <a:ext cx="3808296" cy="303928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latin typeface="Montserrat ExtraBold" pitchFamily="2" charset="77"/>
              </a:rPr>
              <a:t>Día </a:t>
            </a:r>
            <a:r>
              <a:rPr lang="en-US" sz="4000" dirty="0" err="1">
                <a:latin typeface="Montserrat ExtraBold" pitchFamily="2" charset="77"/>
              </a:rPr>
              <a:t>en</a:t>
            </a:r>
            <a:r>
              <a:rPr lang="en-US" sz="4000" dirty="0">
                <a:latin typeface="Montserrat ExtraBold" pitchFamily="2" charset="77"/>
              </a:rPr>
              <a:t> el </a:t>
            </a:r>
            <a:r>
              <a:rPr lang="en-US" sz="4000" dirty="0" err="1">
                <a:latin typeface="Montserrat ExtraBold" pitchFamily="2" charset="77"/>
              </a:rPr>
              <a:t>cual</a:t>
            </a:r>
            <a:r>
              <a:rPr lang="en-US" sz="4000" dirty="0">
                <a:latin typeface="Montserrat ExtraBold" pitchFamily="2" charset="77"/>
              </a:rPr>
              <a:t> el post </a:t>
            </a:r>
            <a:r>
              <a:rPr lang="en-US" sz="4000" dirty="0" err="1">
                <a:latin typeface="Montserrat ExtraBold" pitchFamily="2" charset="77"/>
              </a:rPr>
              <a:t>fue</a:t>
            </a:r>
            <a:r>
              <a:rPr lang="en-US" sz="4000" dirty="0">
                <a:latin typeface="Montserrat ExtraBold" pitchFamily="2" charset="77"/>
              </a:rPr>
              <a:t> </a:t>
            </a:r>
            <a:r>
              <a:rPr lang="en-US" sz="4000" dirty="0" err="1">
                <a:latin typeface="Montserrat ExtraBold" pitchFamily="2" charset="77"/>
              </a:rPr>
              <a:t>publicado</a:t>
            </a:r>
            <a:endParaRPr lang="en-US" sz="4000" dirty="0">
              <a:latin typeface="Montserrat Extra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755956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B37DEE-310F-E340-95F8-6F4A5523226B}"/>
              </a:ext>
            </a:extLst>
          </p:cNvPr>
          <p:cNvSpPr/>
          <p:nvPr/>
        </p:nvSpPr>
        <p:spPr>
          <a:xfrm>
            <a:off x="-2" y="1"/>
            <a:ext cx="12192000" cy="1802674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  <a:effectLst>
            <a:innerShdw blurRad="812800" dist="228600" dir="5400000">
              <a:prstClr val="black">
                <a:alpha val="1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AEDE6F0-8867-7D4A-B3D1-12197E38C689}"/>
              </a:ext>
            </a:extLst>
          </p:cNvPr>
          <p:cNvSpPr/>
          <p:nvPr/>
        </p:nvSpPr>
        <p:spPr>
          <a:xfrm>
            <a:off x="3758044" y="757099"/>
            <a:ext cx="4675909" cy="394855"/>
          </a:xfrm>
          <a:prstGeom prst="round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 Same Side Corner Rectangle 2">
            <a:extLst>
              <a:ext uri="{FF2B5EF4-FFF2-40B4-BE49-F238E27FC236}">
                <a16:creationId xmlns:a16="http://schemas.microsoft.com/office/drawing/2014/main" id="{84D55AED-E6F6-E947-9DA5-D2F522CA5606}"/>
              </a:ext>
            </a:extLst>
          </p:cNvPr>
          <p:cNvSpPr/>
          <p:nvPr/>
        </p:nvSpPr>
        <p:spPr>
          <a:xfrm rot="16200000">
            <a:off x="4900198" y="-337592"/>
            <a:ext cx="358446" cy="2598865"/>
          </a:xfrm>
          <a:prstGeom prst="round2Same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7BFF21A8-9BC6-9045-A4B7-1EA9413A4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616" y="3934607"/>
            <a:ext cx="3808296" cy="303928"/>
          </a:xfrm>
        </p:spPr>
        <p:txBody>
          <a:bodyPr>
            <a:noAutofit/>
          </a:bodyPr>
          <a:lstStyle/>
          <a:p>
            <a:pPr algn="ctr"/>
            <a:br>
              <a:rPr lang="en-US" sz="2000" dirty="0">
                <a:latin typeface="Montserrat ExtraBold" pitchFamily="2" charset="77"/>
              </a:rPr>
            </a:br>
            <a:r>
              <a:rPr lang="en-US" sz="2000" dirty="0">
                <a:latin typeface="Montserrat ExtraBold" pitchFamily="2" charset="77"/>
              </a:rPr>
              <a:t>No. de </a:t>
            </a:r>
            <a:r>
              <a:rPr lang="en-US" sz="2000" dirty="0" err="1">
                <a:latin typeface="Montserrat ExtraBold" pitchFamily="2" charset="77"/>
              </a:rPr>
              <a:t>comentarios</a:t>
            </a:r>
            <a:r>
              <a:rPr lang="en-US" sz="2000" dirty="0">
                <a:latin typeface="Montserrat ExtraBold" pitchFamily="2" charset="77"/>
              </a:rPr>
              <a:t> </a:t>
            </a:r>
            <a:r>
              <a:rPr lang="en-US" sz="2000" dirty="0" err="1">
                <a:latin typeface="Montserrat ExtraBold" pitchFamily="2" charset="77"/>
              </a:rPr>
              <a:t>recibidos</a:t>
            </a:r>
            <a:r>
              <a:rPr lang="en-US" sz="2000" dirty="0">
                <a:latin typeface="Montserrat ExtraBold" pitchFamily="2" charset="77"/>
              </a:rPr>
              <a:t> de 0 a 24 horas y No. de </a:t>
            </a:r>
            <a:r>
              <a:rPr lang="en-US" sz="2000" dirty="0" err="1">
                <a:latin typeface="Montserrat ExtraBold" pitchFamily="2" charset="77"/>
              </a:rPr>
              <a:t>comentarios</a:t>
            </a:r>
            <a:r>
              <a:rPr lang="en-US" sz="2000" dirty="0">
                <a:latin typeface="Montserrat ExtraBold" pitchFamily="2" charset="77"/>
              </a:rPr>
              <a:t> </a:t>
            </a:r>
            <a:r>
              <a:rPr lang="en-US" sz="2000" dirty="0" err="1">
                <a:latin typeface="Montserrat ExtraBold" pitchFamily="2" charset="77"/>
              </a:rPr>
              <a:t>recibidos</a:t>
            </a:r>
            <a:r>
              <a:rPr lang="en-US" sz="2000" dirty="0">
                <a:latin typeface="Montserrat ExtraBold" pitchFamily="2" charset="77"/>
              </a:rPr>
              <a:t> de 24 a 48 horas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A720152-9FC9-E441-9FFD-4B78F805C0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6"/>
          <a:stretch/>
        </p:blipFill>
        <p:spPr bwMode="auto">
          <a:xfrm>
            <a:off x="5143500" y="1802675"/>
            <a:ext cx="6642732" cy="4871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BE5CBA0-3227-D44E-9A90-B82A70B081F7}"/>
              </a:ext>
            </a:extLst>
          </p:cNvPr>
          <p:cNvSpPr/>
          <p:nvPr/>
        </p:nvSpPr>
        <p:spPr>
          <a:xfrm>
            <a:off x="1323551" y="5073134"/>
            <a:ext cx="1696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Montserrat ExtraBold" pitchFamily="2" charset="77"/>
              </a:rPr>
              <a:t>Scatter plot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770896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B37DEE-310F-E340-95F8-6F4A5523226B}"/>
              </a:ext>
            </a:extLst>
          </p:cNvPr>
          <p:cNvSpPr/>
          <p:nvPr/>
        </p:nvSpPr>
        <p:spPr>
          <a:xfrm>
            <a:off x="-2" y="1"/>
            <a:ext cx="12192000" cy="1802674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  <a:effectLst>
            <a:innerShdw blurRad="812800" dist="228600" dir="5400000">
              <a:prstClr val="black">
                <a:alpha val="1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AEDE6F0-8867-7D4A-B3D1-12197E38C689}"/>
              </a:ext>
            </a:extLst>
          </p:cNvPr>
          <p:cNvSpPr/>
          <p:nvPr/>
        </p:nvSpPr>
        <p:spPr>
          <a:xfrm>
            <a:off x="3758044" y="757099"/>
            <a:ext cx="4675909" cy="394855"/>
          </a:xfrm>
          <a:prstGeom prst="round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 Same Side Corner Rectangle 2">
            <a:extLst>
              <a:ext uri="{FF2B5EF4-FFF2-40B4-BE49-F238E27FC236}">
                <a16:creationId xmlns:a16="http://schemas.microsoft.com/office/drawing/2014/main" id="{84D55AED-E6F6-E947-9DA5-D2F522CA5606}"/>
              </a:ext>
            </a:extLst>
          </p:cNvPr>
          <p:cNvSpPr/>
          <p:nvPr/>
        </p:nvSpPr>
        <p:spPr>
          <a:xfrm rot="16200000">
            <a:off x="4900198" y="-337592"/>
            <a:ext cx="358446" cy="2598865"/>
          </a:xfrm>
          <a:prstGeom prst="round2Same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7BFF21A8-9BC6-9045-A4B7-1EA9413A4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616" y="3934607"/>
            <a:ext cx="3808296" cy="303928"/>
          </a:xfrm>
        </p:spPr>
        <p:txBody>
          <a:bodyPr>
            <a:noAutofit/>
          </a:bodyPr>
          <a:lstStyle/>
          <a:p>
            <a:pPr algn="ctr"/>
            <a:br>
              <a:rPr lang="en-US" sz="2000" dirty="0">
                <a:latin typeface="Montserrat ExtraBold" pitchFamily="2" charset="77"/>
              </a:rPr>
            </a:br>
            <a:r>
              <a:rPr lang="en-US" sz="2000" dirty="0">
                <a:latin typeface="Montserrat ExtraBold" pitchFamily="2" charset="77"/>
              </a:rPr>
              <a:t>No. de </a:t>
            </a:r>
            <a:r>
              <a:rPr lang="en-US" sz="2000" dirty="0" err="1">
                <a:latin typeface="Montserrat ExtraBold" pitchFamily="2" charset="77"/>
              </a:rPr>
              <a:t>comentarios</a:t>
            </a:r>
            <a:r>
              <a:rPr lang="en-US" sz="2000" dirty="0">
                <a:latin typeface="Montserrat ExtraBold" pitchFamily="2" charset="77"/>
              </a:rPr>
              <a:t> </a:t>
            </a:r>
            <a:r>
              <a:rPr lang="en-US" sz="2000" dirty="0" err="1">
                <a:latin typeface="Montserrat ExtraBold" pitchFamily="2" charset="77"/>
              </a:rPr>
              <a:t>recibidos</a:t>
            </a:r>
            <a:r>
              <a:rPr lang="en-US" sz="2000" dirty="0">
                <a:latin typeface="Montserrat ExtraBold" pitchFamily="2" charset="77"/>
              </a:rPr>
              <a:t> de 0 a 24 horas y No. de </a:t>
            </a:r>
            <a:r>
              <a:rPr lang="en-US" sz="2000" dirty="0" err="1">
                <a:latin typeface="Montserrat ExtraBold" pitchFamily="2" charset="77"/>
              </a:rPr>
              <a:t>comentarios</a:t>
            </a:r>
            <a:r>
              <a:rPr lang="en-US" sz="2000" dirty="0">
                <a:latin typeface="Montserrat ExtraBold" pitchFamily="2" charset="77"/>
              </a:rPr>
              <a:t> </a:t>
            </a:r>
            <a:r>
              <a:rPr lang="en-US" sz="2000" dirty="0" err="1">
                <a:latin typeface="Montserrat ExtraBold" pitchFamily="2" charset="77"/>
              </a:rPr>
              <a:t>recibidos</a:t>
            </a:r>
            <a:r>
              <a:rPr lang="en-US" sz="2000" dirty="0">
                <a:latin typeface="Montserrat ExtraBold" pitchFamily="2" charset="77"/>
              </a:rPr>
              <a:t> de 48 a 72 horas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BE5CBA0-3227-D44E-9A90-B82A70B081F7}"/>
              </a:ext>
            </a:extLst>
          </p:cNvPr>
          <p:cNvSpPr/>
          <p:nvPr/>
        </p:nvSpPr>
        <p:spPr>
          <a:xfrm>
            <a:off x="1323551" y="5073134"/>
            <a:ext cx="1696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Montserrat ExtraBold" pitchFamily="2" charset="77"/>
              </a:rPr>
              <a:t>Scatter plot </a:t>
            </a:r>
            <a:endParaRPr lang="es-CO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A95FC28-34F9-814D-BE5B-FD6DD00E4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4"/>
          <a:stretch/>
        </p:blipFill>
        <p:spPr bwMode="auto">
          <a:xfrm>
            <a:off x="4657838" y="1909052"/>
            <a:ext cx="6925098" cy="4829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941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26BA39-7A42-4308-BF25-770B7E523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Anexos y Bibliografía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48BA4A-CF3E-4ECC-B455-09C755BDB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sz="24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s-CO" sz="2400" dirty="0" err="1"/>
              <a:t>Kamaljot</a:t>
            </a:r>
            <a:r>
              <a:rPr lang="es-CO" sz="2400" dirty="0"/>
              <a:t> (2009), Facebook </a:t>
            </a:r>
            <a:r>
              <a:rPr lang="es-CO" sz="2400" dirty="0" err="1"/>
              <a:t>Comment</a:t>
            </a:r>
            <a:r>
              <a:rPr lang="es-CO" sz="2400" dirty="0"/>
              <a:t> </a:t>
            </a:r>
            <a:r>
              <a:rPr lang="es-CO" sz="2400" dirty="0" err="1"/>
              <a:t>Volume</a:t>
            </a:r>
            <a:r>
              <a:rPr lang="es-CO" sz="2400" dirty="0"/>
              <a:t> </a:t>
            </a:r>
            <a:r>
              <a:rPr lang="es-CO" sz="2400" dirty="0" err="1"/>
              <a:t>Dataset</a:t>
            </a:r>
            <a:r>
              <a:rPr lang="es-CO" sz="2400" dirty="0"/>
              <a:t> Data Set. </a:t>
            </a:r>
            <a:r>
              <a:rPr lang="es-CO" sz="2400" dirty="0" err="1"/>
              <a:t>Lovely</a:t>
            </a:r>
            <a:r>
              <a:rPr lang="es-CO" sz="2400" dirty="0"/>
              <a:t> Professional </a:t>
            </a:r>
            <a:r>
              <a:rPr lang="es-CO" sz="2400" dirty="0" err="1"/>
              <a:t>University</a:t>
            </a:r>
            <a:r>
              <a:rPr lang="es-CO" sz="2400" dirty="0"/>
              <a:t>. </a:t>
            </a:r>
            <a:r>
              <a:rPr lang="es-CO" sz="2400" dirty="0" err="1"/>
              <a:t>Jalandhar</a:t>
            </a:r>
            <a:r>
              <a:rPr lang="es-CO" sz="2400" dirty="0"/>
              <a:t>. India.  </a:t>
            </a:r>
          </a:p>
          <a:p>
            <a:br>
              <a:rPr lang="es-CO" sz="2400" dirty="0"/>
            </a:br>
            <a:r>
              <a:rPr lang="es-MX" sz="1800" dirty="0">
                <a:solidFill>
                  <a:srgbClr val="222222"/>
                </a:solidFill>
                <a:latin typeface="Arial" panose="020B0604020202020204" pitchFamily="34" charset="0"/>
              </a:rPr>
              <a:t>Disponible en: https://archive.ics.uci.edu/ml/datasets/Facebook+Comment+Volume+Dataset</a:t>
            </a:r>
            <a:endParaRPr lang="es-CO" sz="1800" dirty="0"/>
          </a:p>
        </p:txBody>
      </p:sp>
    </p:spTree>
    <p:extLst>
      <p:ext uri="{BB962C8B-B14F-4D97-AF65-F5344CB8AC3E}">
        <p14:creationId xmlns:p14="http://schemas.microsoft.com/office/powerpoint/2010/main" val="210300067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2235862-16B4-4445-A635-FDFB872162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E16FE8-54B1-7240-9315-4478DEF46A7B}"/>
              </a:ext>
            </a:extLst>
          </p:cNvPr>
          <p:cNvSpPr txBox="1"/>
          <p:nvPr/>
        </p:nvSpPr>
        <p:spPr>
          <a:xfrm>
            <a:off x="3966608" y="2479315"/>
            <a:ext cx="41857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2"/>
                </a:solidFill>
                <a:effectLst>
                  <a:innerShdw blurRad="114300">
                    <a:schemeClr val="accent1">
                      <a:alpha val="81000"/>
                    </a:schemeClr>
                  </a:innerShdw>
                </a:effectLst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182020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Training Manager Theme">
  <a:themeElements>
    <a:clrScheme name="Marcel">
      <a:dk1>
        <a:srgbClr val="000000"/>
      </a:dk1>
      <a:lt1>
        <a:srgbClr val="000000"/>
      </a:lt1>
      <a:dk2>
        <a:srgbClr val="FFFFFF"/>
      </a:dk2>
      <a:lt2>
        <a:srgbClr val="FFFFFF"/>
      </a:lt2>
      <a:accent1>
        <a:srgbClr val="8F2CFF"/>
      </a:accent1>
      <a:accent2>
        <a:srgbClr val="FED045"/>
      </a:accent2>
      <a:accent3>
        <a:srgbClr val="01FFCC"/>
      </a:accent3>
      <a:accent4>
        <a:srgbClr val="0EBCFF"/>
      </a:accent4>
      <a:accent5>
        <a:srgbClr val="FD2020"/>
      </a:accent5>
      <a:accent6>
        <a:srgbClr val="000000"/>
      </a:accent6>
      <a:hlink>
        <a:srgbClr val="8F2CFF"/>
      </a:hlink>
      <a:folHlink>
        <a:srgbClr val="8F2CFF"/>
      </a:folHlink>
    </a:clrScheme>
    <a:fontScheme name="Montserrat Marcel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ining Manager Theme" id="{25CABC00-C673-4E7E-9B9E-D4687559E889}" vid="{261727AC-0838-4831-9CC3-224F398AA1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5525</TotalTime>
  <Words>344</Words>
  <Application>Microsoft Macintosh PowerPoint</Application>
  <PresentationFormat>Panorámica</PresentationFormat>
  <Paragraphs>49</Paragraphs>
  <Slides>9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Arial</vt:lpstr>
      <vt:lpstr>Calibri</vt:lpstr>
      <vt:lpstr>Franklin Gothic Book</vt:lpstr>
      <vt:lpstr>Montserrat</vt:lpstr>
      <vt:lpstr>Montserrat ExtraBold</vt:lpstr>
      <vt:lpstr>Wingdings</vt:lpstr>
      <vt:lpstr>Training Manager Theme</vt:lpstr>
      <vt:lpstr>Facebook Comment  Volume</vt:lpstr>
      <vt:lpstr>Presentación de PowerPoint</vt:lpstr>
      <vt:lpstr>Problema de aprendizaje supervisado</vt:lpstr>
      <vt:lpstr>Descripción  Variable Respuesta</vt:lpstr>
      <vt:lpstr>Día en el cual el post fue publicado</vt:lpstr>
      <vt:lpstr> No. de comentarios recibidos de 0 a 24 horas y No. de comentarios recibidos de 24 a 48 horas</vt:lpstr>
      <vt:lpstr> No. de comentarios recibidos de 0 a 24 horas y No. de comentarios recibidos de 48 a 72 horas</vt:lpstr>
      <vt:lpstr>Anexos y Bibliografía</vt:lpstr>
      <vt:lpstr>Presentación de PowerPoint</vt:lpstr>
    </vt:vector>
  </TitlesOfParts>
  <Company>Publicis Groupe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Assessment of Potential</dc:title>
  <dc:creator>Ellie Garrard</dc:creator>
  <cp:lastModifiedBy>Microsoft Office User</cp:lastModifiedBy>
  <cp:revision>146</cp:revision>
  <cp:lastPrinted>2019-12-19T18:12:23Z</cp:lastPrinted>
  <dcterms:created xsi:type="dcterms:W3CDTF">2019-10-31T11:50:23Z</dcterms:created>
  <dcterms:modified xsi:type="dcterms:W3CDTF">2021-09-16T16:53:16Z</dcterms:modified>
</cp:coreProperties>
</file>